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2B7334"/>
    <a:srgbClr val="393E85"/>
    <a:srgbClr val="548235"/>
    <a:srgbClr val="F0F0F0"/>
    <a:srgbClr val="2EA55B"/>
    <a:srgbClr val="073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42" d="100"/>
          <a:sy n="42" d="100"/>
        </p:scale>
        <p:origin x="361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92968"/>
            <a:ext cx="8743950" cy="6366933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9605435"/>
            <a:ext cx="7715250" cy="4415365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7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3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973667"/>
            <a:ext cx="2218134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973667"/>
            <a:ext cx="6525816" cy="154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7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4559305"/>
            <a:ext cx="8872538" cy="760729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12238572"/>
            <a:ext cx="8872538" cy="400049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4868333"/>
            <a:ext cx="4371975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4868333"/>
            <a:ext cx="4371975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6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973671"/>
            <a:ext cx="8872538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4483101"/>
            <a:ext cx="4351883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6680200"/>
            <a:ext cx="4351883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4483101"/>
            <a:ext cx="4373315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6680200"/>
            <a:ext cx="4373315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4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6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2633138"/>
            <a:ext cx="5207794" cy="12996333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2633138"/>
            <a:ext cx="5207794" cy="12996333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8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CA2F-39F6-4CE9-85E4-7C375BB18A2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BA792-894F-4AD2-B24C-431B84C80D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02FED639-95D8-FDF0-38C9-0060A301A450}"/>
              </a:ext>
            </a:extLst>
          </p:cNvPr>
          <p:cNvSpPr txBox="1"/>
          <p:nvPr userDrawn="1"/>
        </p:nvSpPr>
        <p:spPr>
          <a:xfrm>
            <a:off x="0" y="-3061368"/>
            <a:ext cx="10287000" cy="6186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42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56649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E2494DF-6514-19CF-0B25-4E0849F1FF14}"/>
              </a:ext>
            </a:extLst>
          </p:cNvPr>
          <p:cNvGrpSpPr/>
          <p:nvPr/>
        </p:nvGrpSpPr>
        <p:grpSpPr>
          <a:xfrm>
            <a:off x="0" y="0"/>
            <a:ext cx="10287000" cy="18288000"/>
            <a:chOff x="-12614" y="1504337"/>
            <a:chExt cx="16232820" cy="288004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9E202B-D0EC-B3DF-DB2E-A583CDAC751D}"/>
                </a:ext>
              </a:extLst>
            </p:cNvPr>
            <p:cNvSpPr/>
            <p:nvPr/>
          </p:nvSpPr>
          <p:spPr>
            <a:xfrm>
              <a:off x="0" y="2109099"/>
              <a:ext cx="16205003" cy="281956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64CAFBD-0BC4-880A-FE96-D3A256885715}"/>
                </a:ext>
              </a:extLst>
            </p:cNvPr>
            <p:cNvGrpSpPr/>
            <p:nvPr/>
          </p:nvGrpSpPr>
          <p:grpSpPr>
            <a:xfrm>
              <a:off x="-12614" y="1504337"/>
              <a:ext cx="16232820" cy="4529329"/>
              <a:chOff x="-93995" y="-14583"/>
              <a:chExt cx="43981810" cy="669036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08E6C9-85D8-AA46-92B9-6A9E4CFBF8B0}"/>
                  </a:ext>
                </a:extLst>
              </p:cNvPr>
              <p:cNvSpPr/>
              <p:nvPr/>
            </p:nvSpPr>
            <p:spPr>
              <a:xfrm>
                <a:off x="-62017" y="2256176"/>
                <a:ext cx="43949832" cy="4419601"/>
              </a:xfrm>
              <a:custGeom>
                <a:avLst/>
                <a:gdLst>
                  <a:gd name="connsiteX0" fmla="*/ 0 w 43891200"/>
                  <a:gd name="connsiteY0" fmla="*/ 0 h 5108036"/>
                  <a:gd name="connsiteX1" fmla="*/ 43891200 w 43891200"/>
                  <a:gd name="connsiteY1" fmla="*/ 0 h 5108036"/>
                  <a:gd name="connsiteX2" fmla="*/ 43891200 w 43891200"/>
                  <a:gd name="connsiteY2" fmla="*/ 4038600 h 5108036"/>
                  <a:gd name="connsiteX3" fmla="*/ 0 w 43891200"/>
                  <a:gd name="connsiteY3" fmla="*/ 4038600 h 5108036"/>
                  <a:gd name="connsiteX4" fmla="*/ 0 w 43891200"/>
                  <a:gd name="connsiteY4" fmla="*/ 0 h 510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91200" h="5108036">
                    <a:moveTo>
                      <a:pt x="0" y="0"/>
                    </a:moveTo>
                    <a:lnTo>
                      <a:pt x="43891200" y="0"/>
                    </a:lnTo>
                    <a:lnTo>
                      <a:pt x="43891200" y="4038600"/>
                    </a:lnTo>
                    <a:cubicBezTo>
                      <a:pt x="29851350" y="7391400"/>
                      <a:pt x="13258800" y="1562100"/>
                      <a:pt x="0" y="403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4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11CFD71-ABB2-AD3E-792B-7FCEEEE3B318}"/>
                  </a:ext>
                </a:extLst>
              </p:cNvPr>
              <p:cNvSpPr/>
              <p:nvPr/>
            </p:nvSpPr>
            <p:spPr>
              <a:xfrm>
                <a:off x="-82693" y="2256176"/>
                <a:ext cx="43949829" cy="4201349"/>
              </a:xfrm>
              <a:custGeom>
                <a:avLst/>
                <a:gdLst>
                  <a:gd name="connsiteX0" fmla="*/ 0 w 43891200"/>
                  <a:gd name="connsiteY0" fmla="*/ 0 h 5108036"/>
                  <a:gd name="connsiteX1" fmla="*/ 43891200 w 43891200"/>
                  <a:gd name="connsiteY1" fmla="*/ 0 h 5108036"/>
                  <a:gd name="connsiteX2" fmla="*/ 43891200 w 43891200"/>
                  <a:gd name="connsiteY2" fmla="*/ 4038600 h 5108036"/>
                  <a:gd name="connsiteX3" fmla="*/ 0 w 43891200"/>
                  <a:gd name="connsiteY3" fmla="*/ 4038600 h 5108036"/>
                  <a:gd name="connsiteX4" fmla="*/ 0 w 43891200"/>
                  <a:gd name="connsiteY4" fmla="*/ 0 h 510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91200" h="5108036">
                    <a:moveTo>
                      <a:pt x="0" y="0"/>
                    </a:moveTo>
                    <a:lnTo>
                      <a:pt x="43891200" y="0"/>
                    </a:lnTo>
                    <a:lnTo>
                      <a:pt x="43891200" y="4038600"/>
                    </a:lnTo>
                    <a:cubicBezTo>
                      <a:pt x="29851350" y="7391400"/>
                      <a:pt x="13258800" y="1562100"/>
                      <a:pt x="0" y="403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4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6F391D2E-D8BC-BD1D-70BA-29490D2BD462}"/>
                  </a:ext>
                </a:extLst>
              </p:cNvPr>
              <p:cNvSpPr/>
              <p:nvPr/>
            </p:nvSpPr>
            <p:spPr>
              <a:xfrm>
                <a:off x="-93995" y="-14583"/>
                <a:ext cx="43949829" cy="6253856"/>
              </a:xfrm>
              <a:custGeom>
                <a:avLst/>
                <a:gdLst>
                  <a:gd name="connsiteX0" fmla="*/ 0 w 43906440"/>
                  <a:gd name="connsiteY0" fmla="*/ 19544 h 8020124"/>
                  <a:gd name="connsiteX1" fmla="*/ 43906440 w 43906440"/>
                  <a:gd name="connsiteY1" fmla="*/ 0 h 8020124"/>
                  <a:gd name="connsiteX2" fmla="*/ 43906440 w 43906440"/>
                  <a:gd name="connsiteY2" fmla="*/ 6950688 h 8020124"/>
                  <a:gd name="connsiteX3" fmla="*/ 15240 w 43906440"/>
                  <a:gd name="connsiteY3" fmla="*/ 6950688 h 8020124"/>
                  <a:gd name="connsiteX4" fmla="*/ 0 w 43906440"/>
                  <a:gd name="connsiteY4" fmla="*/ 19544 h 802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06440" h="8020124">
                    <a:moveTo>
                      <a:pt x="0" y="19544"/>
                    </a:moveTo>
                    <a:lnTo>
                      <a:pt x="43906440" y="0"/>
                    </a:lnTo>
                    <a:lnTo>
                      <a:pt x="43906440" y="6950688"/>
                    </a:lnTo>
                    <a:cubicBezTo>
                      <a:pt x="29866590" y="10303488"/>
                      <a:pt x="13274040" y="4474188"/>
                      <a:pt x="15240" y="6950688"/>
                    </a:cubicBezTo>
                    <a:lnTo>
                      <a:pt x="0" y="195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4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9BF22A-7F03-B89F-27AB-A7959CCE3F4D}"/>
                </a:ext>
              </a:extLst>
            </p:cNvPr>
            <p:cNvSpPr/>
            <p:nvPr/>
          </p:nvSpPr>
          <p:spPr>
            <a:xfrm>
              <a:off x="504578" y="6544173"/>
              <a:ext cx="7322118" cy="602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5" b="1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BACKGROUND AND OBJECTIVES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B86DC1-D88B-E60F-76F1-ED691A7B97E7}"/>
                </a:ext>
              </a:extLst>
            </p:cNvPr>
            <p:cNvSpPr/>
            <p:nvPr/>
          </p:nvSpPr>
          <p:spPr>
            <a:xfrm>
              <a:off x="504578" y="7213428"/>
              <a:ext cx="7322118" cy="5454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169"/>
                </a:spcBef>
                <a:spcAft>
                  <a:spcPts val="169"/>
                </a:spcAft>
              </a:pPr>
              <a:r>
                <a:rPr lang="en-US" sz="112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Introduction to the topic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22144F-D3D5-1185-A9C8-5EA180C686D3}"/>
                </a:ext>
              </a:extLst>
            </p:cNvPr>
            <p:cNvSpPr/>
            <p:nvPr/>
          </p:nvSpPr>
          <p:spPr>
            <a:xfrm>
              <a:off x="8400385" y="6544173"/>
              <a:ext cx="7322118" cy="602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5" b="1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RESULTS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AAB724-CFE6-708B-B812-18A23E80F2F4}"/>
                </a:ext>
              </a:extLst>
            </p:cNvPr>
            <p:cNvSpPr/>
            <p:nvPr/>
          </p:nvSpPr>
          <p:spPr>
            <a:xfrm>
              <a:off x="8400385" y="7213426"/>
              <a:ext cx="7322117" cy="16812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12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Summary of results (table, figure...)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3D71B1-7481-C953-290A-C3F83B2E34DA}"/>
                </a:ext>
              </a:extLst>
            </p:cNvPr>
            <p:cNvSpPr/>
            <p:nvPr/>
          </p:nvSpPr>
          <p:spPr>
            <a:xfrm>
              <a:off x="504578" y="13119037"/>
              <a:ext cx="7322118" cy="602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5" b="1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METHODS AND MATERIALS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3B5894-9591-CB69-A260-2E6F2C62BB9A}"/>
                </a:ext>
              </a:extLst>
            </p:cNvPr>
            <p:cNvSpPr/>
            <p:nvPr/>
          </p:nvSpPr>
          <p:spPr>
            <a:xfrm>
              <a:off x="504577" y="13788291"/>
              <a:ext cx="7322117" cy="10431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12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Summary of research objects and methods</a:t>
              </a:r>
              <a:endParaRPr lang="vi-VN" sz="112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C17026-85DA-E196-7135-484956F01E6F}"/>
                </a:ext>
              </a:extLst>
            </p:cNvPr>
            <p:cNvSpPr/>
            <p:nvPr/>
          </p:nvSpPr>
          <p:spPr>
            <a:xfrm>
              <a:off x="8397432" y="24549255"/>
              <a:ext cx="7322117" cy="602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5" b="1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DC4A52-6BBC-B00F-3599-D0BB1DECE520}"/>
                </a:ext>
              </a:extLst>
            </p:cNvPr>
            <p:cNvSpPr/>
            <p:nvPr/>
          </p:nvSpPr>
          <p:spPr>
            <a:xfrm>
              <a:off x="8380167" y="25203022"/>
              <a:ext cx="7322117" cy="1885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12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List some references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D5E1948-AA47-C311-583E-61FB57353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520" y="1769568"/>
              <a:ext cx="1391599" cy="1350815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0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LOGO of THE AUTHOR AFFILIATION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192816-83C8-1C9F-E0BB-B0DB23DCD21F}"/>
                </a:ext>
              </a:extLst>
            </p:cNvPr>
            <p:cNvSpPr/>
            <p:nvPr/>
          </p:nvSpPr>
          <p:spPr>
            <a:xfrm>
              <a:off x="505307" y="24748850"/>
              <a:ext cx="7322117" cy="602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5" b="1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CONCLUSIONS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11D6EE-B338-1712-0988-34D3C48BD4EA}"/>
                </a:ext>
              </a:extLst>
            </p:cNvPr>
            <p:cNvSpPr/>
            <p:nvPr/>
          </p:nvSpPr>
          <p:spPr>
            <a:xfrm>
              <a:off x="504577" y="25408580"/>
              <a:ext cx="7322117" cy="2144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vi-VN" sz="1129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Summary of main conclusions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21FB5F-2A07-3800-551E-70C162D157B0}"/>
                </a:ext>
              </a:extLst>
            </p:cNvPr>
            <p:cNvSpPr txBox="1"/>
            <p:nvPr/>
          </p:nvSpPr>
          <p:spPr>
            <a:xfrm>
              <a:off x="8413575" y="27554076"/>
              <a:ext cx="7313992" cy="222704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55" b="1" spc="28" dirty="0">
                  <a:ln w="0">
                    <a:noFill/>
                  </a:ln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*Main Author's contact information::</a:t>
              </a:r>
            </a:p>
            <a:p>
              <a:r>
                <a:rPr lang="en-US" sz="1355" spc="28" dirty="0">
                  <a:ln w="0">
                    <a:noFill/>
                  </a:ln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Full Name: </a:t>
              </a:r>
            </a:p>
            <a:p>
              <a:r>
                <a:rPr lang="en-US" sz="1355" spc="28" dirty="0">
                  <a:ln w="0">
                    <a:noFill/>
                  </a:ln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Affiliation:</a:t>
              </a:r>
            </a:p>
            <a:p>
              <a:r>
                <a:rPr lang="en-US" sz="1355" spc="28" dirty="0">
                  <a:ln w="0">
                    <a:noFill/>
                  </a:ln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Email:</a:t>
              </a:r>
            </a:p>
            <a:p>
              <a:r>
                <a:rPr lang="en-US" sz="1355" spc="28" dirty="0">
                  <a:ln w="0">
                    <a:noFill/>
                  </a:ln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Phone:</a:t>
              </a:r>
            </a:p>
            <a:p>
              <a:r>
                <a:rPr lang="en-US" sz="1355" spc="28" dirty="0">
                  <a:ln w="0">
                    <a:noFill/>
                  </a:ln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Website:</a:t>
              </a:r>
            </a:p>
          </p:txBody>
        </p:sp>
      </p:grpSp>
      <p:sp>
        <p:nvSpPr>
          <p:cNvPr id="2" name="Text Box 122">
            <a:extLst>
              <a:ext uri="{FF2B5EF4-FFF2-40B4-BE49-F238E27FC236}">
                <a16:creationId xmlns:a16="http://schemas.microsoft.com/office/drawing/2014/main" id="{61CCBC3C-034B-5462-63AF-D4568090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485" y="786131"/>
            <a:ext cx="5874148" cy="7035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7404" tIns="193510" rIns="77404" bIns="19351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32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REPLACE THIS TEXT WITH YOUR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E2568-8549-CCDA-57AD-8E7BC2B08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851" y="299268"/>
            <a:ext cx="1666618" cy="5591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239731-95AE-7DB0-998C-B9FA502C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33" y="236045"/>
            <a:ext cx="786425" cy="7890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217BFD-FEC5-A91B-CD4D-95BA5141F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443" y="236045"/>
            <a:ext cx="836311" cy="83631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A9B7E9-ADC3-736C-AE52-672D41DA29E6}"/>
              </a:ext>
            </a:extLst>
          </p:cNvPr>
          <p:cNvSpPr txBox="1"/>
          <p:nvPr/>
        </p:nvSpPr>
        <p:spPr>
          <a:xfrm>
            <a:off x="1650629" y="1300185"/>
            <a:ext cx="4570106" cy="5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355" dirty="0">
                <a:solidFill>
                  <a:srgbClr val="002060"/>
                </a:solidFill>
              </a:rPr>
              <a:t>Author</a:t>
            </a:r>
            <a:r>
              <a:rPr lang="en-US" sz="1355" baseline="30000" dirty="0">
                <a:solidFill>
                  <a:srgbClr val="002060"/>
                </a:solidFill>
              </a:rPr>
              <a:t>1</a:t>
            </a:r>
            <a:r>
              <a:rPr lang="en-US" sz="1355" dirty="0">
                <a:solidFill>
                  <a:srgbClr val="002060"/>
                </a:solidFill>
              </a:rPr>
              <a:t>; ....</a:t>
            </a:r>
            <a:endParaRPr lang="en-US" sz="1355" baseline="30000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1355" baseline="30000" dirty="0">
                <a:solidFill>
                  <a:srgbClr val="002060"/>
                </a:solidFill>
              </a:rPr>
              <a:t>1</a:t>
            </a:r>
            <a:r>
              <a:rPr lang="en-US" sz="1355" dirty="0">
                <a:solidFill>
                  <a:srgbClr val="002060"/>
                </a:solidFill>
              </a:rPr>
              <a:t> Affiliation, ...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D01EBF-F4D5-2E74-0C74-C9DD9F132C95}"/>
              </a:ext>
            </a:extLst>
          </p:cNvPr>
          <p:cNvSpPr txBox="1"/>
          <p:nvPr/>
        </p:nvSpPr>
        <p:spPr>
          <a:xfrm>
            <a:off x="7208206" y="2014239"/>
            <a:ext cx="1611788" cy="64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6" b="1" dirty="0">
                <a:solidFill>
                  <a:srgbClr val="343A82"/>
                </a:solidFill>
              </a:rPr>
              <a:t>Poster number</a:t>
            </a:r>
          </a:p>
          <a:p>
            <a:pPr algn="ctr"/>
            <a:r>
              <a:rPr lang="en-US" sz="1806" b="1" dirty="0">
                <a:solidFill>
                  <a:srgbClr val="343A82"/>
                </a:solidFill>
              </a:rPr>
              <a:t>Ex. P512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6FF4EC-B928-2E29-9913-88F16C7E8D91}"/>
              </a:ext>
            </a:extLst>
          </p:cNvPr>
          <p:cNvSpPr/>
          <p:nvPr/>
        </p:nvSpPr>
        <p:spPr>
          <a:xfrm>
            <a:off x="312193" y="16876667"/>
            <a:ext cx="4638554" cy="36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5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8A5DCA-A63E-3C3B-03F7-81FFC7087E97}"/>
              </a:ext>
            </a:extLst>
          </p:cNvPr>
          <p:cNvSpPr/>
          <p:nvPr/>
        </p:nvSpPr>
        <p:spPr>
          <a:xfrm>
            <a:off x="315355" y="17273754"/>
            <a:ext cx="4634995" cy="70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29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560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3B5894-9591-CB69-A260-2E6F2C62BB9A}"/>
              </a:ext>
            </a:extLst>
          </p:cNvPr>
          <p:cNvSpPr/>
          <p:nvPr/>
        </p:nvSpPr>
        <p:spPr>
          <a:xfrm>
            <a:off x="248654" y="4759174"/>
            <a:ext cx="4737450" cy="634674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of research objects and methods</a:t>
            </a:r>
            <a:endParaRPr lang="vi-VN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B86DC1-D88B-E60F-76F1-ED691A7B97E7}"/>
              </a:ext>
            </a:extLst>
          </p:cNvPr>
          <p:cNvSpPr/>
          <p:nvPr/>
        </p:nvSpPr>
        <p:spPr>
          <a:xfrm>
            <a:off x="248654" y="2924011"/>
            <a:ext cx="9764026" cy="142667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69"/>
              </a:spcBef>
              <a:spcAft>
                <a:spcPts val="169"/>
              </a:spcAft>
            </a:pP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the topic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AAB724-CFE6-708B-B812-18A23E80F2F4}"/>
              </a:ext>
            </a:extLst>
          </p:cNvPr>
          <p:cNvSpPr/>
          <p:nvPr/>
        </p:nvSpPr>
        <p:spPr>
          <a:xfrm>
            <a:off x="248653" y="11473594"/>
            <a:ext cx="4807781" cy="634674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of results (table, figure...)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3D71B1-7481-C953-290A-C3F83B2E34DA}"/>
              </a:ext>
            </a:extLst>
          </p:cNvPr>
          <p:cNvSpPr/>
          <p:nvPr/>
        </p:nvSpPr>
        <p:spPr>
          <a:xfrm>
            <a:off x="824555" y="4574588"/>
            <a:ext cx="3200400" cy="36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 AND MATERIALS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5B992F-340F-4491-AC0B-13441DBE3DEE}"/>
              </a:ext>
            </a:extLst>
          </p:cNvPr>
          <p:cNvGrpSpPr/>
          <p:nvPr/>
        </p:nvGrpSpPr>
        <p:grpSpPr>
          <a:xfrm>
            <a:off x="5293346" y="14059475"/>
            <a:ext cx="4658244" cy="1531735"/>
            <a:chOff x="4726568" y="13393893"/>
            <a:chExt cx="4123602" cy="15317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DC4A52-6BBC-B00F-3599-D0BB1DECE520}"/>
                </a:ext>
              </a:extLst>
            </p:cNvPr>
            <p:cNvSpPr/>
            <p:nvPr/>
          </p:nvSpPr>
          <p:spPr>
            <a:xfrm>
              <a:off x="4726568" y="13587413"/>
              <a:ext cx="4123602" cy="13382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6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List </a:t>
              </a:r>
              <a:r>
                <a:rPr lang="en-US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some references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C17026-85DA-E196-7135-484956F01E6F}"/>
                </a:ext>
              </a:extLst>
            </p:cNvPr>
            <p:cNvSpPr/>
            <p:nvPr/>
          </p:nvSpPr>
          <p:spPr>
            <a:xfrm>
              <a:off x="5873969" y="13393893"/>
              <a:ext cx="1828800" cy="363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F05337-E67E-4FC5-9F4B-404F7A96F04D}"/>
              </a:ext>
            </a:extLst>
          </p:cNvPr>
          <p:cNvGrpSpPr/>
          <p:nvPr/>
        </p:nvGrpSpPr>
        <p:grpSpPr>
          <a:xfrm>
            <a:off x="5293346" y="11097824"/>
            <a:ext cx="4690371" cy="1593790"/>
            <a:chOff x="4724675" y="9827478"/>
            <a:chExt cx="4690371" cy="15937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11D6EE-B338-1712-0988-34D3C48BD4EA}"/>
                </a:ext>
              </a:extLst>
            </p:cNvPr>
            <p:cNvSpPr/>
            <p:nvPr/>
          </p:nvSpPr>
          <p:spPr>
            <a:xfrm>
              <a:off x="4724675" y="9914190"/>
              <a:ext cx="4690371" cy="1507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vi-VN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Summary of main conclusions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192816-83C8-1C9F-E0BB-B0DB23DCD21F}"/>
                </a:ext>
              </a:extLst>
            </p:cNvPr>
            <p:cNvSpPr/>
            <p:nvPr/>
          </p:nvSpPr>
          <p:spPr>
            <a:xfrm>
              <a:off x="6098829" y="9827478"/>
              <a:ext cx="1809750" cy="194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CONCLUSIONS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421FB5F-2A07-3800-551E-70C162D157B0}"/>
              </a:ext>
            </a:extLst>
          </p:cNvPr>
          <p:cNvSpPr txBox="1"/>
          <p:nvPr/>
        </p:nvSpPr>
        <p:spPr>
          <a:xfrm>
            <a:off x="5300897" y="15893786"/>
            <a:ext cx="4682820" cy="192655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5" b="1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*Main Author's contact information::</a:t>
            </a:r>
          </a:p>
          <a:p>
            <a:pPr>
              <a:lnSpc>
                <a:spcPct val="150000"/>
              </a:lnSpc>
            </a:pPr>
            <a:r>
              <a:rPr lang="en-US" sz="1355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Name: </a:t>
            </a:r>
          </a:p>
          <a:p>
            <a:pPr>
              <a:lnSpc>
                <a:spcPct val="150000"/>
              </a:lnSpc>
            </a:pPr>
            <a:r>
              <a:rPr lang="en-US" sz="1355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Affiliation:</a:t>
            </a:r>
          </a:p>
          <a:p>
            <a:pPr>
              <a:lnSpc>
                <a:spcPct val="150000"/>
              </a:lnSpc>
            </a:pPr>
            <a:r>
              <a:rPr lang="en-US" sz="1355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</a:t>
            </a:r>
          </a:p>
          <a:p>
            <a:pPr>
              <a:lnSpc>
                <a:spcPct val="150000"/>
              </a:lnSpc>
            </a:pPr>
            <a:r>
              <a:rPr lang="en-US" sz="1355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Phone:</a:t>
            </a:r>
          </a:p>
          <a:p>
            <a:pPr>
              <a:lnSpc>
                <a:spcPct val="150000"/>
              </a:lnSpc>
            </a:pPr>
            <a:r>
              <a:rPr lang="en-US" sz="1355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F391D2E-D8BC-BD1D-70BA-29490D2BD462}"/>
              </a:ext>
            </a:extLst>
          </p:cNvPr>
          <p:cNvSpPr/>
          <p:nvPr/>
        </p:nvSpPr>
        <p:spPr>
          <a:xfrm>
            <a:off x="0" y="-12613"/>
            <a:ext cx="10287000" cy="26898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4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5E1948-AA47-C311-583E-61FB573535CE}"/>
              </a:ext>
            </a:extLst>
          </p:cNvPr>
          <p:cNvSpPr>
            <a:spLocks noChangeAspect="1"/>
          </p:cNvSpPr>
          <p:nvPr/>
        </p:nvSpPr>
        <p:spPr>
          <a:xfrm>
            <a:off x="264583" y="115270"/>
            <a:ext cx="973660" cy="954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 of THE AUTHOR AFFILIATION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61CCBC3C-034B-5462-63AF-D4568090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426" y="813471"/>
            <a:ext cx="5874148" cy="8216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7404" tIns="193510" rIns="77404" bIns="19351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+mn-lt"/>
              </a:rPr>
              <a:t>REPLACE THIS TEXT WITH YOUR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E2568-8549-CCDA-57AD-8E7BC2B08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101" y="115270"/>
            <a:ext cx="1666618" cy="5591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239731-95AE-7DB0-998C-B9FA502C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0" y="132502"/>
            <a:ext cx="678707" cy="680969"/>
          </a:xfrm>
          <a:prstGeom prst="ellipse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217BFD-FEC5-A91B-CD4D-95BA5141F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272" y="115270"/>
            <a:ext cx="678707" cy="678707"/>
          </a:xfrm>
          <a:prstGeom prst="ellipse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A9B7E9-ADC3-736C-AE52-672D41DA29E6}"/>
              </a:ext>
            </a:extLst>
          </p:cNvPr>
          <p:cNvSpPr txBox="1"/>
          <p:nvPr/>
        </p:nvSpPr>
        <p:spPr>
          <a:xfrm>
            <a:off x="486329" y="1519544"/>
            <a:ext cx="4570106" cy="5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355" dirty="0">
                <a:solidFill>
                  <a:schemeClr val="bg1"/>
                </a:solidFill>
              </a:rPr>
              <a:t>Author</a:t>
            </a:r>
            <a:r>
              <a:rPr lang="en-US" sz="1355" baseline="30000" dirty="0">
                <a:solidFill>
                  <a:schemeClr val="bg1"/>
                </a:solidFill>
              </a:rPr>
              <a:t>1</a:t>
            </a:r>
            <a:r>
              <a:rPr lang="en-US" sz="1355" dirty="0">
                <a:solidFill>
                  <a:schemeClr val="bg1"/>
                </a:solidFill>
              </a:rPr>
              <a:t>; ....</a:t>
            </a:r>
            <a:endParaRPr lang="en-US" sz="1355" baseline="300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355" baseline="30000" dirty="0">
                <a:solidFill>
                  <a:schemeClr val="bg1"/>
                </a:solidFill>
              </a:rPr>
              <a:t>1</a:t>
            </a:r>
            <a:r>
              <a:rPr lang="en-US" sz="1355" dirty="0">
                <a:solidFill>
                  <a:schemeClr val="bg1"/>
                </a:solidFill>
              </a:rPr>
              <a:t> Affiliation, ...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FC693A-B5CB-4592-9D79-010650E3ED03}"/>
              </a:ext>
            </a:extLst>
          </p:cNvPr>
          <p:cNvGrpSpPr/>
          <p:nvPr/>
        </p:nvGrpSpPr>
        <p:grpSpPr>
          <a:xfrm>
            <a:off x="5325471" y="12844102"/>
            <a:ext cx="4658245" cy="1106317"/>
            <a:chOff x="4753226" y="11635665"/>
            <a:chExt cx="4120438" cy="11063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8A5DCA-A63E-3C3B-03F7-81FFC7087E97}"/>
                </a:ext>
              </a:extLst>
            </p:cNvPr>
            <p:cNvSpPr/>
            <p:nvPr/>
          </p:nvSpPr>
          <p:spPr>
            <a:xfrm>
              <a:off x="4753226" y="11810410"/>
              <a:ext cx="4120438" cy="9315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12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6FF4EC-B928-2E29-9913-88F16C7E8D91}"/>
                </a:ext>
              </a:extLst>
            </p:cNvPr>
            <p:cNvSpPr/>
            <p:nvPr/>
          </p:nvSpPr>
          <p:spPr>
            <a:xfrm>
              <a:off x="5441845" y="11635665"/>
              <a:ext cx="2743200" cy="363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ACKNOWLEDGEMENTS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A872788-2BD4-4713-8345-345E97030C31}"/>
              </a:ext>
            </a:extLst>
          </p:cNvPr>
          <p:cNvSpPr/>
          <p:nvPr/>
        </p:nvSpPr>
        <p:spPr>
          <a:xfrm>
            <a:off x="5322308" y="4776538"/>
            <a:ext cx="4690372" cy="61054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of results (table, figure...)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9BF22A-7F03-B89F-27AB-A7959CCE3F4D}"/>
              </a:ext>
            </a:extLst>
          </p:cNvPr>
          <p:cNvSpPr/>
          <p:nvPr/>
        </p:nvSpPr>
        <p:spPr>
          <a:xfrm>
            <a:off x="3195862" y="2736631"/>
            <a:ext cx="3895275" cy="349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AND 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22144F-D3D5-1185-A9C8-5EA180C686D3}"/>
              </a:ext>
            </a:extLst>
          </p:cNvPr>
          <p:cNvSpPr/>
          <p:nvPr/>
        </p:nvSpPr>
        <p:spPr>
          <a:xfrm>
            <a:off x="1835468" y="11358498"/>
            <a:ext cx="1360394" cy="223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2A84A9-6C80-4527-A084-79BB875D859B}"/>
              </a:ext>
            </a:extLst>
          </p:cNvPr>
          <p:cNvSpPr txBox="1"/>
          <p:nvPr/>
        </p:nvSpPr>
        <p:spPr>
          <a:xfrm>
            <a:off x="751413" y="2254374"/>
            <a:ext cx="2005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Poster number: Ex</a:t>
            </a:r>
            <a:r>
              <a:rPr lang="en-US" sz="1400" b="1" dirty="0">
                <a:solidFill>
                  <a:schemeClr val="bg1"/>
                </a:solidFill>
              </a:rPr>
              <a:t>. P512</a:t>
            </a:r>
          </a:p>
        </p:txBody>
      </p:sp>
    </p:spTree>
    <p:extLst>
      <p:ext uri="{BB962C8B-B14F-4D97-AF65-F5344CB8AC3E}">
        <p14:creationId xmlns:p14="http://schemas.microsoft.com/office/powerpoint/2010/main" val="6415057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73CBA78-A73B-4E49-9833-483B487067C4}"/>
              </a:ext>
            </a:extLst>
          </p:cNvPr>
          <p:cNvSpPr/>
          <p:nvPr/>
        </p:nvSpPr>
        <p:spPr>
          <a:xfrm>
            <a:off x="0" y="2721288"/>
            <a:ext cx="10287000" cy="1556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9BF22A-7F03-B89F-27AB-A7959CCE3F4D}"/>
              </a:ext>
            </a:extLst>
          </p:cNvPr>
          <p:cNvSpPr/>
          <p:nvPr/>
        </p:nvSpPr>
        <p:spPr>
          <a:xfrm>
            <a:off x="169597" y="2839378"/>
            <a:ext cx="4815759" cy="363350"/>
          </a:xfrm>
          <a:prstGeom prst="rect">
            <a:avLst/>
          </a:prstGeom>
          <a:solidFill>
            <a:srgbClr val="2B7334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AND OBJECTIVES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B86DC1-D88B-E60F-76F1-ED691A7B97E7}"/>
              </a:ext>
            </a:extLst>
          </p:cNvPr>
          <p:cNvSpPr/>
          <p:nvPr/>
        </p:nvSpPr>
        <p:spPr>
          <a:xfrm>
            <a:off x="169597" y="3173480"/>
            <a:ext cx="4815759" cy="3955155"/>
          </a:xfrm>
          <a:prstGeom prst="rect">
            <a:avLst/>
          </a:prstGeom>
          <a:solidFill>
            <a:schemeClr val="bg1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69"/>
              </a:spcBef>
              <a:spcAft>
                <a:spcPts val="169"/>
              </a:spcAft>
            </a:pP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the topic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22144F-D3D5-1185-A9C8-5EA180C686D3}"/>
              </a:ext>
            </a:extLst>
          </p:cNvPr>
          <p:cNvSpPr/>
          <p:nvPr/>
        </p:nvSpPr>
        <p:spPr>
          <a:xfrm>
            <a:off x="5301646" y="2856156"/>
            <a:ext cx="4805798" cy="363350"/>
          </a:xfrm>
          <a:prstGeom prst="rect">
            <a:avLst/>
          </a:prstGeom>
          <a:solidFill>
            <a:srgbClr val="2B7334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AAB724-CFE6-708B-B812-18A23E80F2F4}"/>
              </a:ext>
            </a:extLst>
          </p:cNvPr>
          <p:cNvSpPr/>
          <p:nvPr/>
        </p:nvSpPr>
        <p:spPr>
          <a:xfrm>
            <a:off x="5301646" y="3202728"/>
            <a:ext cx="4805798" cy="10388770"/>
          </a:xfrm>
          <a:prstGeom prst="rect">
            <a:avLst/>
          </a:prstGeom>
          <a:solidFill>
            <a:schemeClr val="bg1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of results (table, figure...)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3D71B1-7481-C953-290A-C3F83B2E34DA}"/>
              </a:ext>
            </a:extLst>
          </p:cNvPr>
          <p:cNvSpPr/>
          <p:nvPr/>
        </p:nvSpPr>
        <p:spPr>
          <a:xfrm>
            <a:off x="169597" y="7396262"/>
            <a:ext cx="4805798" cy="363350"/>
          </a:xfrm>
          <a:prstGeom prst="rect">
            <a:avLst/>
          </a:prstGeom>
          <a:solidFill>
            <a:srgbClr val="2B7334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 AND MATERIALS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B5894-9591-CB69-A260-2E6F2C62BB9A}"/>
              </a:ext>
            </a:extLst>
          </p:cNvPr>
          <p:cNvSpPr/>
          <p:nvPr/>
        </p:nvSpPr>
        <p:spPr>
          <a:xfrm>
            <a:off x="169597" y="7761887"/>
            <a:ext cx="4805798" cy="6488311"/>
          </a:xfrm>
          <a:prstGeom prst="rect">
            <a:avLst/>
          </a:prstGeom>
          <a:solidFill>
            <a:schemeClr val="bg1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of research objects and methods</a:t>
            </a:r>
            <a:endParaRPr lang="vi-VN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17026-85DA-E196-7135-484956F01E6F}"/>
              </a:ext>
            </a:extLst>
          </p:cNvPr>
          <p:cNvSpPr/>
          <p:nvPr/>
        </p:nvSpPr>
        <p:spPr>
          <a:xfrm>
            <a:off x="5301646" y="13890203"/>
            <a:ext cx="4805798" cy="363350"/>
          </a:xfrm>
          <a:prstGeom prst="rect">
            <a:avLst/>
          </a:prstGeom>
          <a:solidFill>
            <a:srgbClr val="2B7334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DC4A52-6BBC-B00F-3599-D0BB1DECE520}"/>
              </a:ext>
            </a:extLst>
          </p:cNvPr>
          <p:cNvSpPr/>
          <p:nvPr/>
        </p:nvSpPr>
        <p:spPr>
          <a:xfrm>
            <a:off x="5301646" y="14256005"/>
            <a:ext cx="4805798" cy="1137356"/>
          </a:xfrm>
          <a:prstGeom prst="rect">
            <a:avLst/>
          </a:prstGeom>
          <a:solidFill>
            <a:schemeClr val="bg1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some references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5E1948-AA47-C311-583E-61FB573535CE}"/>
              </a:ext>
            </a:extLst>
          </p:cNvPr>
          <p:cNvSpPr>
            <a:spLocks noChangeAspect="1"/>
          </p:cNvSpPr>
          <p:nvPr/>
        </p:nvSpPr>
        <p:spPr>
          <a:xfrm>
            <a:off x="354260" y="248747"/>
            <a:ext cx="973660" cy="9545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 of THE AUTHOR AFFILIATION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192816-83C8-1C9F-E0BB-B0DB23DCD21F}"/>
              </a:ext>
            </a:extLst>
          </p:cNvPr>
          <p:cNvSpPr/>
          <p:nvPr/>
        </p:nvSpPr>
        <p:spPr>
          <a:xfrm>
            <a:off x="186589" y="14547304"/>
            <a:ext cx="4788806" cy="363350"/>
          </a:xfrm>
          <a:prstGeom prst="rect">
            <a:avLst/>
          </a:prstGeom>
          <a:solidFill>
            <a:srgbClr val="2B7334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11D6EE-B338-1712-0988-34D3C48BD4EA}"/>
              </a:ext>
            </a:extLst>
          </p:cNvPr>
          <p:cNvSpPr/>
          <p:nvPr/>
        </p:nvSpPr>
        <p:spPr>
          <a:xfrm>
            <a:off x="186589" y="14919882"/>
            <a:ext cx="4788806" cy="1293659"/>
          </a:xfrm>
          <a:prstGeom prst="rect">
            <a:avLst/>
          </a:prstGeom>
          <a:solidFill>
            <a:schemeClr val="bg1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vi-V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of main conclusions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1FB5F-2A07-3800-551E-70C162D157B0}"/>
              </a:ext>
            </a:extLst>
          </p:cNvPr>
          <p:cNvSpPr txBox="1"/>
          <p:nvPr/>
        </p:nvSpPr>
        <p:spPr>
          <a:xfrm>
            <a:off x="5311606" y="15692066"/>
            <a:ext cx="4795838" cy="22581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*Main Author's contact information::</a:t>
            </a:r>
          </a:p>
          <a:p>
            <a:pPr>
              <a:lnSpc>
                <a:spcPct val="150000"/>
              </a:lnSpc>
            </a:pPr>
            <a:r>
              <a:rPr lang="en-US" sz="1600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Name: </a:t>
            </a:r>
          </a:p>
          <a:p>
            <a:pPr>
              <a:lnSpc>
                <a:spcPct val="150000"/>
              </a:lnSpc>
            </a:pPr>
            <a:r>
              <a:rPr lang="en-US" sz="1600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Affiliation:</a:t>
            </a:r>
          </a:p>
          <a:p>
            <a:pPr>
              <a:lnSpc>
                <a:spcPct val="150000"/>
              </a:lnSpc>
            </a:pPr>
            <a:r>
              <a:rPr lang="en-US" sz="1600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</a:t>
            </a:r>
          </a:p>
          <a:p>
            <a:pPr>
              <a:lnSpc>
                <a:spcPct val="150000"/>
              </a:lnSpc>
            </a:pPr>
            <a:r>
              <a:rPr lang="en-US" sz="1600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Phone:</a:t>
            </a:r>
          </a:p>
          <a:p>
            <a:pPr>
              <a:lnSpc>
                <a:spcPct val="150000"/>
              </a:lnSpc>
            </a:pPr>
            <a:r>
              <a:rPr lang="en-US" sz="1600" spc="28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61CCBC3C-034B-5462-63AF-D4568090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399" y="825596"/>
            <a:ext cx="5874148" cy="7035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7404" tIns="193510" rIns="77404" bIns="19351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32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REPLACE THIS TEXT WITH YOUR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E2568-8549-CCDA-57AD-8E7BC2B08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191" y="284126"/>
            <a:ext cx="1666618" cy="5591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A9B7E9-ADC3-736C-AE52-672D41DA29E6}"/>
              </a:ext>
            </a:extLst>
          </p:cNvPr>
          <p:cNvSpPr txBox="1"/>
          <p:nvPr/>
        </p:nvSpPr>
        <p:spPr>
          <a:xfrm>
            <a:off x="1152503" y="1404775"/>
            <a:ext cx="4570106" cy="5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355" dirty="0">
                <a:solidFill>
                  <a:srgbClr val="002060"/>
                </a:solidFill>
              </a:rPr>
              <a:t>Author</a:t>
            </a:r>
            <a:r>
              <a:rPr lang="en-US" sz="1355" baseline="30000" dirty="0">
                <a:solidFill>
                  <a:srgbClr val="002060"/>
                </a:solidFill>
              </a:rPr>
              <a:t>1</a:t>
            </a:r>
            <a:r>
              <a:rPr lang="en-US" sz="1355" dirty="0">
                <a:solidFill>
                  <a:srgbClr val="002060"/>
                </a:solidFill>
              </a:rPr>
              <a:t>; ....</a:t>
            </a:r>
            <a:endParaRPr lang="en-US" sz="1355" baseline="30000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1355" baseline="30000" dirty="0">
                <a:solidFill>
                  <a:srgbClr val="002060"/>
                </a:solidFill>
              </a:rPr>
              <a:t>1</a:t>
            </a:r>
            <a:r>
              <a:rPr lang="en-US" sz="1355" dirty="0">
                <a:solidFill>
                  <a:srgbClr val="002060"/>
                </a:solidFill>
              </a:rPr>
              <a:t> Affiliation, 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6FF4EC-B928-2E29-9913-88F16C7E8D91}"/>
              </a:ext>
            </a:extLst>
          </p:cNvPr>
          <p:cNvSpPr/>
          <p:nvPr/>
        </p:nvSpPr>
        <p:spPr>
          <a:xfrm>
            <a:off x="166434" y="16516618"/>
            <a:ext cx="4792482" cy="363350"/>
          </a:xfrm>
          <a:prstGeom prst="rect">
            <a:avLst/>
          </a:prstGeom>
          <a:solidFill>
            <a:srgbClr val="2B7334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ACKNOWLEDGEMENTS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8A5DCA-A63E-3C3B-03F7-81FFC7087E97}"/>
              </a:ext>
            </a:extLst>
          </p:cNvPr>
          <p:cNvSpPr/>
          <p:nvPr/>
        </p:nvSpPr>
        <p:spPr>
          <a:xfrm>
            <a:off x="169596" y="16883225"/>
            <a:ext cx="4788805" cy="1100554"/>
          </a:xfrm>
          <a:prstGeom prst="rect">
            <a:avLst/>
          </a:prstGeom>
          <a:solidFill>
            <a:schemeClr val="bg1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5B45E-4B6F-43B0-BB92-55A18A0FDDB7}"/>
              </a:ext>
            </a:extLst>
          </p:cNvPr>
          <p:cNvSpPr/>
          <p:nvPr/>
        </p:nvSpPr>
        <p:spPr>
          <a:xfrm>
            <a:off x="169598" y="2395488"/>
            <a:ext cx="9975888" cy="307491"/>
          </a:xfrm>
          <a:prstGeom prst="rect">
            <a:avLst/>
          </a:prstGeom>
          <a:solidFill>
            <a:srgbClr val="2B7334"/>
          </a:solidFill>
          <a:ln>
            <a:solidFill>
              <a:srgbClr val="2B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19D6FD-EA4F-4F52-8F13-3C12121A47D3}"/>
              </a:ext>
            </a:extLst>
          </p:cNvPr>
          <p:cNvSpPr txBox="1"/>
          <p:nvPr/>
        </p:nvSpPr>
        <p:spPr>
          <a:xfrm>
            <a:off x="679630" y="2078483"/>
            <a:ext cx="2005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393E85"/>
                </a:solidFill>
              </a:rPr>
              <a:t>Poster number: Ex. P512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AB05F-06A6-CC2B-205D-4370F2A44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33" y="236045"/>
            <a:ext cx="786425" cy="78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CDF7F-4C44-1298-A48D-FD301A518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443" y="236045"/>
            <a:ext cx="836311" cy="8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910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480</TotalTime>
  <Words>238</Words>
  <Application>Microsoft Office PowerPoint</Application>
  <PresentationFormat>Custom</PresentationFormat>
  <Paragraphs>72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Nguyen Thanh. Hai</cp:lastModifiedBy>
  <cp:revision>14</cp:revision>
  <dcterms:created xsi:type="dcterms:W3CDTF">2023-08-30T07:36:56Z</dcterms:created>
  <dcterms:modified xsi:type="dcterms:W3CDTF">2023-09-29T15:17:16Z</dcterms:modified>
  <cp:category>9Slide.vn</cp:category>
</cp:coreProperties>
</file>